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AFB9AADA-A61D-4086-87F7-6B03BE87758F}"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FB9AADA-A61D-4086-87F7-6B03BE87758F}"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AFB9AADA-A61D-4086-87F7-6B03BE87758F}"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FB9AADA-A61D-4086-87F7-6B03BE87758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1ACF7356-661F-4D2A-9D2E-9572869C4956}" type="datetimeFigureOut">
              <a:rPr lang="ru-RU" smtClean="0"/>
              <a:pPr/>
              <a:t>05.02.2010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FB9AADA-A61D-4086-87F7-6B03BE87758F}"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ACF7356-661F-4D2A-9D2E-9572869C4956}" type="datetimeFigureOut">
              <a:rPr lang="ru-RU" smtClean="0"/>
              <a:pPr/>
              <a:t>05.02.2010</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FB9AADA-A61D-4086-87F7-6B03BE87758F}"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rot="10800000" flipV="1">
            <a:off x="357158" y="3128954"/>
            <a:ext cx="8458200" cy="942988"/>
          </a:xfrm>
        </p:spPr>
        <p:txBody>
          <a:bodyPr>
            <a:normAutofit/>
          </a:bodyPr>
          <a:lstStyle/>
          <a:p>
            <a:r>
              <a:rPr lang="en-US" sz="2800" dirty="0" smtClean="0">
                <a:latin typeface="Algerian" pitchFamily="82" charset="0"/>
              </a:rPr>
              <a:t>Margaret  Mitchell </a:t>
            </a:r>
            <a:endParaRPr lang="ru-RU" sz="2800" dirty="0"/>
          </a:p>
        </p:txBody>
      </p:sp>
      <p:pic>
        <p:nvPicPr>
          <p:cNvPr id="4" name="Рисунок 3" descr="478px-Margaret_Mitchell_NYWTS.jpg"/>
          <p:cNvPicPr>
            <a:picLocks noChangeAspect="1"/>
          </p:cNvPicPr>
          <p:nvPr/>
        </p:nvPicPr>
        <p:blipFill>
          <a:blip r:embed="rId2"/>
          <a:stretch>
            <a:fillRect/>
          </a:stretch>
        </p:blipFill>
        <p:spPr>
          <a:xfrm>
            <a:off x="500034" y="214290"/>
            <a:ext cx="2280272" cy="2857496"/>
          </a:xfrm>
          <a:prstGeom prst="rect">
            <a:avLst/>
          </a:prstGeom>
        </p:spPr>
      </p:pic>
      <p:pic>
        <p:nvPicPr>
          <p:cNvPr id="5" name="Рисунок 4" descr="D1410~Gone-With-The-Wind-Posters.jpg"/>
          <p:cNvPicPr>
            <a:picLocks noChangeAspect="1"/>
          </p:cNvPicPr>
          <p:nvPr/>
        </p:nvPicPr>
        <p:blipFill>
          <a:blip r:embed="rId3"/>
          <a:stretch>
            <a:fillRect/>
          </a:stretch>
        </p:blipFill>
        <p:spPr>
          <a:xfrm>
            <a:off x="4286248" y="1500174"/>
            <a:ext cx="4667256" cy="362879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latin typeface="Tekton Pro" pitchFamily="34" charset="0"/>
              </a:rPr>
              <a:t>Death</a:t>
            </a:r>
            <a:endParaRPr lang="ru-RU" dirty="0"/>
          </a:p>
        </p:txBody>
      </p:sp>
      <p:sp>
        <p:nvSpPr>
          <p:cNvPr id="3" name="Содержимое 2"/>
          <p:cNvSpPr>
            <a:spLocks noGrp="1"/>
          </p:cNvSpPr>
          <p:nvPr>
            <p:ph idx="1"/>
          </p:nvPr>
        </p:nvSpPr>
        <p:spPr/>
        <p:txBody>
          <a:bodyPr>
            <a:normAutofit/>
          </a:bodyPr>
          <a:lstStyle/>
          <a:p>
            <a:pPr>
              <a:buNone/>
            </a:pPr>
            <a:r>
              <a:rPr lang="en-US" sz="2000" dirty="0" smtClean="0">
                <a:latin typeface="Tekton Pro" pitchFamily="34" charset="0"/>
              </a:rPr>
              <a:t>       Mitchell </a:t>
            </a:r>
            <a:r>
              <a:rPr lang="en-US" sz="2000" dirty="0" smtClean="0">
                <a:latin typeface="Tekton Pro" pitchFamily="34" charset="0"/>
              </a:rPr>
              <a:t>was struck by a speeding automobile as she crossed Peachtree Street at 13th Street with her husband, John Marsh, on her way to see the British film </a:t>
            </a:r>
            <a:r>
              <a:rPr lang="en-US" sz="2000" i="1" dirty="0" smtClean="0">
                <a:latin typeface="Tekton Pro" pitchFamily="34" charset="0"/>
              </a:rPr>
              <a:t>A Canterbury </a:t>
            </a:r>
            <a:r>
              <a:rPr lang="en-US" sz="2000" i="1" dirty="0" smtClean="0">
                <a:latin typeface="Tekton Pro" pitchFamily="34" charset="0"/>
              </a:rPr>
              <a:t>Tale </a:t>
            </a:r>
            <a:r>
              <a:rPr lang="en-US" sz="2000" dirty="0" smtClean="0">
                <a:latin typeface="Tekton Pro" pitchFamily="34" charset="0"/>
              </a:rPr>
              <a:t>at </a:t>
            </a:r>
            <a:r>
              <a:rPr lang="en-US" sz="2000" dirty="0" smtClean="0">
                <a:latin typeface="Tekton Pro" pitchFamily="34" charset="0"/>
              </a:rPr>
              <a:t>The Peachtree Art Theatre in August 1949. She died at Grady Hospital five days later without regaining consciousness</a:t>
            </a:r>
            <a:r>
              <a:rPr lang="en-US" sz="2000" dirty="0" smtClean="0">
                <a:latin typeface="Tekton Pro" pitchFamily="34" charset="0"/>
              </a:rPr>
              <a:t>.</a:t>
            </a:r>
            <a:endParaRPr lang="ru-RU" sz="2000" dirty="0"/>
          </a:p>
        </p:txBody>
      </p:sp>
      <p:pic>
        <p:nvPicPr>
          <p:cNvPr id="4" name="Рисунок 3" descr="gonewiththewind_mitchell.jpg"/>
          <p:cNvPicPr>
            <a:picLocks noChangeAspect="1"/>
          </p:cNvPicPr>
          <p:nvPr/>
        </p:nvPicPr>
        <p:blipFill>
          <a:blip r:embed="rId2"/>
          <a:stretch>
            <a:fillRect/>
          </a:stretch>
        </p:blipFill>
        <p:spPr>
          <a:xfrm>
            <a:off x="6929454" y="3000372"/>
            <a:ext cx="1928826" cy="257176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latin typeface="Tekton Pro" pitchFamily="34" charset="0"/>
              </a:rPr>
              <a:t>Death</a:t>
            </a:r>
            <a:endParaRPr lang="ru-RU" dirty="0"/>
          </a:p>
        </p:txBody>
      </p:sp>
      <p:sp>
        <p:nvSpPr>
          <p:cNvPr id="3" name="Содержимое 2"/>
          <p:cNvSpPr>
            <a:spLocks noGrp="1"/>
          </p:cNvSpPr>
          <p:nvPr>
            <p:ph idx="1"/>
          </p:nvPr>
        </p:nvSpPr>
        <p:spPr/>
        <p:txBody>
          <a:bodyPr/>
          <a:lstStyle/>
          <a:p>
            <a:pPr>
              <a:buNone/>
            </a:pPr>
            <a:r>
              <a:rPr lang="en-US" sz="2000" dirty="0" smtClean="0">
                <a:latin typeface="Tekton Pro" pitchFamily="34" charset="0"/>
              </a:rPr>
              <a:t>       </a:t>
            </a:r>
            <a:r>
              <a:rPr lang="en-US" sz="2000" dirty="0" err="1" smtClean="0">
                <a:latin typeface="Tekton Pro" pitchFamily="34" charset="0"/>
              </a:rPr>
              <a:t>Gravitt</a:t>
            </a:r>
            <a:r>
              <a:rPr lang="en-US" sz="2000" dirty="0" smtClean="0">
                <a:latin typeface="Tekton Pro" pitchFamily="34" charset="0"/>
              </a:rPr>
              <a:t> </a:t>
            </a:r>
            <a:r>
              <a:rPr lang="en-US" sz="2000" dirty="0" smtClean="0">
                <a:latin typeface="Tekton Pro" pitchFamily="34" charset="0"/>
              </a:rPr>
              <a:t>was later convicted of involuntary manslaughter and served 11 months in </a:t>
            </a:r>
            <a:r>
              <a:rPr lang="en-US" sz="2000" dirty="0" smtClean="0">
                <a:latin typeface="Tekton Pro" pitchFamily="34" charset="0"/>
              </a:rPr>
              <a:t>prison. His </a:t>
            </a:r>
            <a:r>
              <a:rPr lang="en-US" sz="2000" dirty="0" smtClean="0">
                <a:latin typeface="Tekton Pro" pitchFamily="34" charset="0"/>
              </a:rPr>
              <a:t>conviction was controversial because witnesses said Mitchell stepped into the street without looking, and her friends claimed she often did this.</a:t>
            </a:r>
          </a:p>
          <a:p>
            <a:pPr>
              <a:buNone/>
            </a:pPr>
            <a:r>
              <a:rPr lang="en-US" sz="2000" dirty="0" smtClean="0">
                <a:latin typeface="Tekton Pro" pitchFamily="34" charset="0"/>
              </a:rPr>
              <a:t>       She </a:t>
            </a:r>
            <a:r>
              <a:rPr lang="en-US" sz="2000" dirty="0" smtClean="0">
                <a:latin typeface="Tekton Pro" pitchFamily="34" charset="0"/>
              </a:rPr>
              <a:t>was buried in Oakland Cemetery in Atlanta.</a:t>
            </a:r>
          </a:p>
          <a:p>
            <a:endParaRPr lang="ru-RU" dirty="0"/>
          </a:p>
        </p:txBody>
      </p:sp>
      <p:pic>
        <p:nvPicPr>
          <p:cNvPr id="4" name="Рисунок 3" descr="706px-MargaretMitchell-grave.jpg"/>
          <p:cNvPicPr>
            <a:picLocks noChangeAspect="1"/>
          </p:cNvPicPr>
          <p:nvPr/>
        </p:nvPicPr>
        <p:blipFill>
          <a:blip r:embed="rId2"/>
          <a:stretch>
            <a:fillRect/>
          </a:stretch>
        </p:blipFill>
        <p:spPr>
          <a:xfrm>
            <a:off x="3286116" y="3286124"/>
            <a:ext cx="3786214" cy="321774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Blackadder ITC" pitchFamily="82" charset="0"/>
              </a:rPr>
              <a:t>Scarlett O’Hara</a:t>
            </a:r>
            <a:endParaRPr lang="ru-RU" dirty="0"/>
          </a:p>
        </p:txBody>
      </p:sp>
      <p:pic>
        <p:nvPicPr>
          <p:cNvPr id="4" name="Содержимое 3" descr="AutumnGF_bal_10.jpg"/>
          <p:cNvPicPr>
            <a:picLocks noGrp="1" noChangeAspect="1"/>
          </p:cNvPicPr>
          <p:nvPr>
            <p:ph idx="1"/>
          </p:nvPr>
        </p:nvPicPr>
        <p:blipFill>
          <a:blip r:embed="rId2"/>
          <a:stretch>
            <a:fillRect/>
          </a:stretch>
        </p:blipFill>
        <p:spPr>
          <a:xfrm>
            <a:off x="3520504" y="1447800"/>
            <a:ext cx="3328541" cy="4800600"/>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5930c7790d20t.jpg"/>
          <p:cNvPicPr>
            <a:picLocks noGrp="1" noChangeAspect="1"/>
          </p:cNvPicPr>
          <p:nvPr>
            <p:ph idx="1"/>
          </p:nvPr>
        </p:nvPicPr>
        <p:blipFill>
          <a:blip r:embed="rId2"/>
          <a:stretch>
            <a:fillRect/>
          </a:stretch>
        </p:blipFill>
        <p:spPr>
          <a:xfrm>
            <a:off x="3575050" y="1476375"/>
            <a:ext cx="3219450" cy="474345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0"/>
            <a:ext cx="8229600" cy="1143000"/>
          </a:xfrm>
        </p:spPr>
        <p:txBody>
          <a:bodyPr/>
          <a:lstStyle/>
          <a:p>
            <a:r>
              <a:rPr lang="en-US" dirty="0" smtClean="0"/>
              <a:t>Early life.</a:t>
            </a:r>
            <a:endParaRPr lang="ru-RU" dirty="0"/>
          </a:p>
        </p:txBody>
      </p:sp>
      <p:sp>
        <p:nvSpPr>
          <p:cNvPr id="5" name="Содержимое 4"/>
          <p:cNvSpPr>
            <a:spLocks noGrp="1"/>
          </p:cNvSpPr>
          <p:nvPr>
            <p:ph sz="quarter" idx="2"/>
          </p:nvPr>
        </p:nvSpPr>
        <p:spPr/>
        <p:txBody>
          <a:bodyPr>
            <a:normAutofit fontScale="92500"/>
          </a:bodyPr>
          <a:lstStyle/>
          <a:p>
            <a:r>
              <a:rPr lang="en-US" dirty="0" smtClean="0">
                <a:latin typeface="Tekton Pro" pitchFamily="34" charset="0"/>
              </a:rPr>
              <a:t>Margaret Mitchell was born in Atlanta, Georgia to Eugene Mitchell, a lawyer, and Mary Isabelle, much referred to as </a:t>
            </a:r>
            <a:r>
              <a:rPr lang="en-US" dirty="0" err="1" smtClean="0">
                <a:latin typeface="Tekton Pro" pitchFamily="34" charset="0"/>
              </a:rPr>
              <a:t>Maybell</a:t>
            </a:r>
            <a:r>
              <a:rPr lang="en-US" dirty="0" smtClean="0">
                <a:latin typeface="Tekton Pro" pitchFamily="34" charset="0"/>
              </a:rPr>
              <a:t>, a suffragist of Irish Catholic</a:t>
            </a:r>
            <a:r>
              <a:rPr lang="ru-RU" dirty="0" smtClean="0">
                <a:latin typeface="+mj-lt"/>
              </a:rPr>
              <a:t> </a:t>
            </a:r>
            <a:r>
              <a:rPr lang="en-US" dirty="0" smtClean="0">
                <a:latin typeface="Tekton Pro" pitchFamily="34" charset="0"/>
              </a:rPr>
              <a:t>origin. Mitchell's brother, Stephens, was four years her senior. Her childhood was spent in the laps of Civil War veterans and of her maternal relatives, who had lived through the Civil </a:t>
            </a:r>
            <a:r>
              <a:rPr lang="en-US" dirty="0" smtClean="0">
                <a:latin typeface="Tekton Pro" pitchFamily="34" charset="0"/>
              </a:rPr>
              <a:t>War</a:t>
            </a:r>
            <a:r>
              <a:rPr lang="en-US" dirty="0" smtClean="0">
                <a:latin typeface="Tekton Pro" pitchFamily="34" charset="0"/>
              </a:rPr>
              <a:t>.</a:t>
            </a:r>
            <a:endParaRPr lang="ru-RU" dirty="0">
              <a:latin typeface="+mj-lt"/>
            </a:endParaRPr>
          </a:p>
        </p:txBody>
      </p:sp>
      <p:pic>
        <p:nvPicPr>
          <p:cNvPr id="7" name="Содержимое 6" descr="35d27c65a97d770d7f148a230925a824.jpg"/>
          <p:cNvPicPr>
            <a:picLocks noGrp="1" noChangeAspect="1"/>
          </p:cNvPicPr>
          <p:nvPr>
            <p:ph sz="quarter" idx="4"/>
          </p:nvPr>
        </p:nvPicPr>
        <p:blipFill>
          <a:blip r:embed="rId2"/>
          <a:stretch>
            <a:fillRect/>
          </a:stretch>
        </p:blipFill>
        <p:spPr>
          <a:xfrm>
            <a:off x="5403850" y="1122363"/>
            <a:ext cx="2543175" cy="38100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Early life</a:t>
            </a:r>
            <a:endParaRPr lang="ru-RU" dirty="0"/>
          </a:p>
        </p:txBody>
      </p:sp>
      <p:sp>
        <p:nvSpPr>
          <p:cNvPr id="3" name="Содержимое 2"/>
          <p:cNvSpPr>
            <a:spLocks noGrp="1"/>
          </p:cNvSpPr>
          <p:nvPr>
            <p:ph sz="half" idx="1"/>
          </p:nvPr>
        </p:nvSpPr>
        <p:spPr/>
        <p:txBody>
          <a:bodyPr>
            <a:normAutofit/>
          </a:bodyPr>
          <a:lstStyle/>
          <a:p>
            <a:pPr>
              <a:buNone/>
            </a:pPr>
            <a:r>
              <a:rPr lang="en-US" sz="2000" dirty="0" smtClean="0">
                <a:latin typeface="Tekton Pro" pitchFamily="34" charset="0"/>
              </a:rPr>
              <a:t>      Mitchell </a:t>
            </a:r>
            <a:r>
              <a:rPr lang="en-US" sz="2000" dirty="0" smtClean="0">
                <a:latin typeface="Tekton Pro" pitchFamily="34" charset="0"/>
              </a:rPr>
              <a:t>married Berrien “Red” Upshaw in 1922, but they were divorced.</a:t>
            </a:r>
            <a:endParaRPr lang="ru-RU" sz="2000" dirty="0"/>
          </a:p>
        </p:txBody>
      </p:sp>
      <p:pic>
        <p:nvPicPr>
          <p:cNvPr id="5" name="Содержимое 4" descr="d90fd2f35d2b271d53a23ee732796f96.jpg"/>
          <p:cNvPicPr>
            <a:picLocks noGrp="1" noChangeAspect="1"/>
          </p:cNvPicPr>
          <p:nvPr>
            <p:ph sz="half" idx="2"/>
          </p:nvPr>
        </p:nvPicPr>
        <p:blipFill>
          <a:blip r:embed="rId2"/>
          <a:stretch>
            <a:fillRect/>
          </a:stretch>
        </p:blipFill>
        <p:spPr>
          <a:xfrm>
            <a:off x="5372169" y="1524000"/>
            <a:ext cx="3466962" cy="4664075"/>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Writing </a:t>
            </a:r>
            <a:r>
              <a:rPr lang="ru-RU" b="1" dirty="0" smtClean="0"/>
              <a:t>«</a:t>
            </a:r>
            <a:r>
              <a:rPr lang="en-US" b="1" i="1" dirty="0" smtClean="0"/>
              <a:t>Gone </a:t>
            </a:r>
            <a:r>
              <a:rPr lang="en-US" b="1" i="1" dirty="0" smtClean="0"/>
              <a:t>with the </a:t>
            </a:r>
            <a:r>
              <a:rPr lang="en-US" b="1" i="1" dirty="0" smtClean="0"/>
              <a:t>Wind</a:t>
            </a:r>
            <a:r>
              <a:rPr lang="ru-RU" b="1" i="1" dirty="0" smtClean="0"/>
              <a:t>»</a:t>
            </a:r>
            <a:endParaRPr lang="ru-RU" dirty="0"/>
          </a:p>
        </p:txBody>
      </p:sp>
      <p:sp>
        <p:nvSpPr>
          <p:cNvPr id="3" name="Содержимое 2"/>
          <p:cNvSpPr>
            <a:spLocks noGrp="1"/>
          </p:cNvSpPr>
          <p:nvPr>
            <p:ph idx="1"/>
          </p:nvPr>
        </p:nvSpPr>
        <p:spPr/>
        <p:txBody>
          <a:bodyPr>
            <a:normAutofit fontScale="70000" lnSpcReduction="20000"/>
          </a:bodyPr>
          <a:lstStyle/>
          <a:p>
            <a:r>
              <a:rPr lang="en-US" dirty="0" smtClean="0">
                <a:latin typeface="Tekton Pro" pitchFamily="34" charset="0"/>
              </a:rPr>
              <a:t>Mitchell is </a:t>
            </a:r>
            <a:r>
              <a:rPr lang="en-US" dirty="0" smtClean="0">
                <a:latin typeface="Tekton Pro" pitchFamily="34" charset="0"/>
              </a:rPr>
              <a:t>reported </a:t>
            </a:r>
            <a:r>
              <a:rPr lang="en-US" dirty="0" smtClean="0">
                <a:latin typeface="Tekton Pro" pitchFamily="34" charset="0"/>
              </a:rPr>
              <a:t>to have begun writing </a:t>
            </a:r>
            <a:r>
              <a:rPr lang="en-US" i="1" dirty="0" smtClean="0">
                <a:latin typeface="Tekton Pro" pitchFamily="34" charset="0"/>
              </a:rPr>
              <a:t>Gone With the Wind</a:t>
            </a:r>
            <a:r>
              <a:rPr lang="en-US" dirty="0" smtClean="0">
                <a:latin typeface="Tekton Pro" pitchFamily="34" charset="0"/>
              </a:rPr>
              <a:t> while bedridden with a broken </a:t>
            </a:r>
            <a:r>
              <a:rPr lang="en-US" dirty="0" smtClean="0">
                <a:latin typeface="Tekton Pro" pitchFamily="34" charset="0"/>
              </a:rPr>
              <a:t>ankle. Her </a:t>
            </a:r>
            <a:r>
              <a:rPr lang="en-US" dirty="0" smtClean="0">
                <a:latin typeface="Tekton Pro" pitchFamily="34" charset="0"/>
              </a:rPr>
              <a:t>husband, John Marsh, brought home historical books from the public library to amuse her while she recuperated. After she supposedly read all the historical books in the library, he told her, "Peggy, if you want another book, why don't you write your own?" She drew upon her encyclopedic knowledge of the Civil War and dramatic moments from her own life, and typed her epic novel on an old Remington typewriter. She originally called the heroine "Pansy O'Hara", and Tara was "</a:t>
            </a:r>
            <a:r>
              <a:rPr lang="en-US" dirty="0" err="1" smtClean="0">
                <a:latin typeface="Tekton Pro" pitchFamily="34" charset="0"/>
              </a:rPr>
              <a:t>Fountenoy</a:t>
            </a:r>
            <a:r>
              <a:rPr lang="en-US" dirty="0" smtClean="0">
                <a:latin typeface="Tekton Pro" pitchFamily="34" charset="0"/>
              </a:rPr>
              <a:t> Hall". She also considered naming the novel </a:t>
            </a:r>
            <a:r>
              <a:rPr lang="en-US" i="1" dirty="0" smtClean="0">
                <a:latin typeface="Tekton Pro" pitchFamily="34" charset="0"/>
              </a:rPr>
              <a:t>Tote The Weary Load</a:t>
            </a:r>
            <a:r>
              <a:rPr lang="en-US" dirty="0" smtClean="0">
                <a:latin typeface="Tekton Pro" pitchFamily="34" charset="0"/>
              </a:rPr>
              <a:t> or </a:t>
            </a:r>
            <a:r>
              <a:rPr lang="en-US" i="1" dirty="0" smtClean="0">
                <a:latin typeface="Tekton Pro" pitchFamily="34" charset="0"/>
              </a:rPr>
              <a:t>Tomorrow Is Another Day</a:t>
            </a:r>
            <a:r>
              <a:rPr lang="en-US" i="1" dirty="0" smtClean="0">
                <a:latin typeface="Tekton Pro" pitchFamily="34" charset="0"/>
              </a:rPr>
              <a:t>.</a:t>
            </a:r>
            <a:r>
              <a:rPr lang="en-US" dirty="0" smtClean="0">
                <a:latin typeface="Tekton Pro" pitchFamily="34" charset="0"/>
              </a:rPr>
              <a:t> </a:t>
            </a:r>
            <a:r>
              <a:rPr lang="en-US" dirty="0" smtClean="0">
                <a:latin typeface="Tekton Pro" pitchFamily="34" charset="0"/>
              </a:rPr>
              <a:t>Finally she settled on a phrase from a favorite poem by Ernest Dowson: "I have forgot much, </a:t>
            </a:r>
            <a:r>
              <a:rPr lang="en-US" dirty="0" err="1" smtClean="0">
                <a:latin typeface="Tekton Pro" pitchFamily="34" charset="0"/>
              </a:rPr>
              <a:t>Cynara</a:t>
            </a:r>
            <a:r>
              <a:rPr lang="en-US" dirty="0" smtClean="0">
                <a:latin typeface="Tekton Pro" pitchFamily="34" charset="0"/>
              </a:rPr>
              <a:t>! gone with the wind, / Flung roses, roses riotously with the throng</a:t>
            </a:r>
            <a:r>
              <a:rPr lang="en-US" dirty="0" smtClean="0">
                <a:latin typeface="Tekton Pro" pitchFamily="34" charset="0"/>
              </a:rPr>
              <a:t>."</a:t>
            </a: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Scarlett O’Hara</a:t>
            </a:r>
            <a:endParaRPr lang="ru-RU" dirty="0"/>
          </a:p>
        </p:txBody>
      </p:sp>
      <p:pic>
        <p:nvPicPr>
          <p:cNvPr id="4" name="Содержимое 3" descr="big.jpg"/>
          <p:cNvPicPr>
            <a:picLocks noGrp="1" noChangeAspect="1"/>
          </p:cNvPicPr>
          <p:nvPr>
            <p:ph idx="1"/>
          </p:nvPr>
        </p:nvPicPr>
        <p:blipFill>
          <a:blip r:embed="rId2"/>
          <a:stretch>
            <a:fillRect/>
          </a:stretch>
        </p:blipFill>
        <p:spPr>
          <a:xfrm>
            <a:off x="3470811" y="1447800"/>
            <a:ext cx="3427928" cy="48006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i="1" dirty="0" smtClean="0">
                <a:latin typeface="Tekton Pro" pitchFamily="34" charset="0"/>
              </a:rPr>
              <a:t>Gone With the Wind</a:t>
            </a:r>
            <a:endParaRPr lang="ru-RU" dirty="0"/>
          </a:p>
        </p:txBody>
      </p:sp>
      <p:sp>
        <p:nvSpPr>
          <p:cNvPr id="3" name="Содержимое 2"/>
          <p:cNvSpPr>
            <a:spLocks noGrp="1"/>
          </p:cNvSpPr>
          <p:nvPr>
            <p:ph idx="1"/>
          </p:nvPr>
        </p:nvSpPr>
        <p:spPr/>
        <p:txBody>
          <a:bodyPr>
            <a:normAutofit fontScale="70000" lnSpcReduction="20000"/>
          </a:bodyPr>
          <a:lstStyle/>
          <a:p>
            <a:r>
              <a:rPr lang="en-US" dirty="0" smtClean="0">
                <a:latin typeface="Tekton Pro" pitchFamily="34" charset="0"/>
              </a:rPr>
              <a:t>While Mitchell used to say that her </a:t>
            </a:r>
            <a:r>
              <a:rPr lang="en-US" i="1" dirty="0" smtClean="0">
                <a:latin typeface="Tekton Pro" pitchFamily="34" charset="0"/>
              </a:rPr>
              <a:t>Gone With the Wind</a:t>
            </a:r>
            <a:r>
              <a:rPr lang="en-US" dirty="0" smtClean="0">
                <a:latin typeface="Tekton Pro" pitchFamily="34" charset="0"/>
              </a:rPr>
              <a:t> characters were not based on real people, modern researchers have found similarities to some of the people in her life, and people she knew or heard of. For example, the character Rhett Butler may have been modeled after her first husband. The last thing he said to her (supposedly) was, "My dear, I don't give a damn", which Rhett says to Scarlett before he leaves her in the book. "Frankly" was added for the </a:t>
            </a:r>
            <a:r>
              <a:rPr lang="en-US" dirty="0" err="1" smtClean="0">
                <a:latin typeface="Tekton Pro" pitchFamily="34" charset="0"/>
              </a:rPr>
              <a:t>movie.Other</a:t>
            </a:r>
            <a:r>
              <a:rPr lang="en-US" dirty="0" smtClean="0">
                <a:latin typeface="Tekton Pro" pitchFamily="34" charset="0"/>
              </a:rPr>
              <a:t> </a:t>
            </a:r>
            <a:r>
              <a:rPr lang="en-US" dirty="0" smtClean="0">
                <a:latin typeface="Tekton Pro" pitchFamily="34" charset="0"/>
              </a:rPr>
              <a:t>sources report Rhett Butler may have been patterned on the life of George </a:t>
            </a:r>
            <a:r>
              <a:rPr lang="en-US" dirty="0" err="1" smtClean="0">
                <a:latin typeface="Tekton Pro" pitchFamily="34" charset="0"/>
              </a:rPr>
              <a:t>Trenholm</a:t>
            </a:r>
            <a:r>
              <a:rPr lang="en-US" dirty="0" smtClean="0">
                <a:latin typeface="Tekton Pro" pitchFamily="34" charset="0"/>
              </a:rPr>
              <a:t>. </a:t>
            </a:r>
            <a:r>
              <a:rPr lang="en-US" dirty="0" smtClean="0">
                <a:latin typeface="Tekton Pro" pitchFamily="34" charset="0"/>
              </a:rPr>
              <a:t>Another source for Scarlett might have been Martha Bulloch Roosevelt, the mother of US president Theodore Roosevelt. Like the fictional "Tara," Martha grew up in a beautiful southern mansion, Bulloch Hall, in Roswell, just north of Atlanta, Georgia. Her physical </a:t>
            </a:r>
            <a:r>
              <a:rPr lang="en-US" dirty="0" smtClean="0">
                <a:latin typeface="Tekton Pro" pitchFamily="34" charset="0"/>
              </a:rPr>
              <a:t>appearance, beauty</a:t>
            </a:r>
            <a:r>
              <a:rPr lang="en-US" dirty="0" smtClean="0">
                <a:latin typeface="Tekton Pro" pitchFamily="34" charset="0"/>
              </a:rPr>
              <a:t>,</a:t>
            </a:r>
            <a:r>
              <a:rPr lang="en-US" dirty="0" smtClean="0">
                <a:latin typeface="Tekton Pro" pitchFamily="34" charset="0"/>
              </a:rPr>
              <a:t> </a:t>
            </a:r>
            <a:r>
              <a:rPr lang="en-US" dirty="0" smtClean="0">
                <a:latin typeface="Tekton Pro" pitchFamily="34" charset="0"/>
              </a:rPr>
              <a:t>grace, and intelligence were well-known to Mitchell.</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dirty="0" smtClean="0">
                <a:latin typeface="Tekton Pro" pitchFamily="34" charset="0"/>
              </a:rPr>
              <a:t>Her favorite character was Scarlett O’Hara </a:t>
            </a:r>
            <a:endParaRPr lang="ru-RU" dirty="0"/>
          </a:p>
        </p:txBody>
      </p:sp>
      <p:pic>
        <p:nvPicPr>
          <p:cNvPr id="4" name="Содержимое 3" descr="12f290c40a6870652e7dca7400b_prev.jpg"/>
          <p:cNvPicPr>
            <a:picLocks noGrp="1" noChangeAspect="1"/>
          </p:cNvPicPr>
          <p:nvPr>
            <p:ph idx="1"/>
          </p:nvPr>
        </p:nvPicPr>
        <p:blipFill>
          <a:blip r:embed="rId2"/>
          <a:stretch>
            <a:fillRect/>
          </a:stretch>
        </p:blipFill>
        <p:spPr>
          <a:xfrm>
            <a:off x="2857488" y="2000240"/>
            <a:ext cx="4811535" cy="3629039"/>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latin typeface="Tekton Pro" pitchFamily="34" charset="0"/>
              </a:rPr>
              <a:t>Publication</a:t>
            </a:r>
            <a:endParaRPr lang="ru-RU" dirty="0"/>
          </a:p>
        </p:txBody>
      </p:sp>
      <p:sp>
        <p:nvSpPr>
          <p:cNvPr id="3" name="Содержимое 2"/>
          <p:cNvSpPr>
            <a:spLocks noGrp="1"/>
          </p:cNvSpPr>
          <p:nvPr>
            <p:ph idx="1"/>
          </p:nvPr>
        </p:nvSpPr>
        <p:spPr/>
        <p:txBody>
          <a:bodyPr>
            <a:normAutofit/>
          </a:bodyPr>
          <a:lstStyle/>
          <a:p>
            <a:r>
              <a:rPr lang="en-US" sz="1800" dirty="0" smtClean="0">
                <a:latin typeface="Tekton Pro" pitchFamily="34" charset="0"/>
              </a:rPr>
              <a:t>Mitchell lived as a modest Atlanta newspaperwoman until a visit from Macmillan editor Harold Latham, who visited Atlanta in 1935</a:t>
            </a:r>
            <a:r>
              <a:rPr lang="en-US" sz="1800" dirty="0" smtClean="0">
                <a:latin typeface="Tekton Pro" pitchFamily="34" charset="0"/>
              </a:rPr>
              <a:t>. </a:t>
            </a:r>
            <a:r>
              <a:rPr lang="en-US" sz="1800" dirty="0" smtClean="0">
                <a:latin typeface="Tekton Pro" pitchFamily="34" charset="0"/>
              </a:rPr>
              <a:t>Latham was scouring the South for promising writers, and Mitchell agreed to escort him around Atlanta at the request of her friend, Lois Cole, who worked for Latham. Latham was enchanted </a:t>
            </a:r>
            <a:r>
              <a:rPr lang="en-US" sz="1800" dirty="0" smtClean="0">
                <a:latin typeface="Tekton Pro" pitchFamily="34" charset="0"/>
              </a:rPr>
              <a:t>with Mitchell</a:t>
            </a:r>
            <a:r>
              <a:rPr lang="en-US" sz="1800" dirty="0" smtClean="0">
                <a:latin typeface="Tekton Pro" pitchFamily="34" charset="0"/>
              </a:rPr>
              <a:t>, and asked her if she had ever written a book.</a:t>
            </a:r>
            <a:endParaRPr lang="ru-RU" sz="1800" dirty="0"/>
          </a:p>
        </p:txBody>
      </p:sp>
      <p:pic>
        <p:nvPicPr>
          <p:cNvPr id="4" name="Рисунок 3" descr="35064085_1226337409_fkpfkue__she4udd.jpg"/>
          <p:cNvPicPr>
            <a:picLocks noChangeAspect="1"/>
          </p:cNvPicPr>
          <p:nvPr/>
        </p:nvPicPr>
        <p:blipFill>
          <a:blip r:embed="rId2"/>
          <a:stretch>
            <a:fillRect/>
          </a:stretch>
        </p:blipFill>
        <p:spPr>
          <a:xfrm>
            <a:off x="4071934" y="3071810"/>
            <a:ext cx="4828032" cy="32430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latin typeface="Tekton Pro" pitchFamily="34" charset="0"/>
              </a:rPr>
              <a:t>Publication</a:t>
            </a:r>
            <a:endParaRPr lang="ru-RU" dirty="0"/>
          </a:p>
        </p:txBody>
      </p:sp>
      <p:sp>
        <p:nvSpPr>
          <p:cNvPr id="3" name="Содержимое 2"/>
          <p:cNvSpPr>
            <a:spLocks noGrp="1"/>
          </p:cNvSpPr>
          <p:nvPr>
            <p:ph idx="1"/>
          </p:nvPr>
        </p:nvSpPr>
        <p:spPr/>
        <p:txBody>
          <a:bodyPr>
            <a:normAutofit/>
          </a:bodyPr>
          <a:lstStyle/>
          <a:p>
            <a:pPr>
              <a:buNone/>
            </a:pPr>
            <a:r>
              <a:rPr lang="en-US" sz="1800" dirty="0" smtClean="0">
                <a:latin typeface="Tekton Pro" pitchFamily="34" charset="0"/>
              </a:rPr>
              <a:t>        Herschel </a:t>
            </a:r>
            <a:r>
              <a:rPr lang="en-US" sz="1800" dirty="0" err="1" smtClean="0">
                <a:latin typeface="Tekton Pro" pitchFamily="34" charset="0"/>
              </a:rPr>
              <a:t>Brickell</a:t>
            </a:r>
            <a:r>
              <a:rPr lang="en-US" sz="1800" dirty="0" smtClean="0">
                <a:latin typeface="Tekton Pro" pitchFamily="34" charset="0"/>
              </a:rPr>
              <a:t>, a famous literary critic for the </a:t>
            </a:r>
            <a:r>
              <a:rPr lang="en-US" sz="1800" i="1" dirty="0" smtClean="0">
                <a:latin typeface="Tekton Pro" pitchFamily="34" charset="0"/>
              </a:rPr>
              <a:t>New York Evening Post</a:t>
            </a:r>
            <a:r>
              <a:rPr lang="en-US" sz="1800" dirty="0" smtClean="0">
                <a:latin typeface="Tekton Pro" pitchFamily="34" charset="0"/>
              </a:rPr>
              <a:t>, reviewed Mitchell's book in an article titled " “Margaret Mitchell’s First Novel, ‘Gone With the Wind,’ a Fine Panorama of the Civil War Period.” His review helped launch Mitchell's career by calling attention to what would become one of the best novels of the Southern Renaissance.</a:t>
            </a:r>
            <a:endParaRPr lang="ru-RU" sz="1800" dirty="0"/>
          </a:p>
        </p:txBody>
      </p:sp>
      <p:pic>
        <p:nvPicPr>
          <p:cNvPr id="4" name="Рисунок 3" descr="DECDF39392DA-1.jpg"/>
          <p:cNvPicPr>
            <a:picLocks noChangeAspect="1"/>
          </p:cNvPicPr>
          <p:nvPr/>
        </p:nvPicPr>
        <p:blipFill>
          <a:blip r:embed="rId2"/>
          <a:stretch>
            <a:fillRect/>
          </a:stretch>
        </p:blipFill>
        <p:spPr>
          <a:xfrm>
            <a:off x="1285852" y="3071810"/>
            <a:ext cx="4286250" cy="3419475"/>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117</TotalTime>
  <Words>704</Words>
  <Application>Microsoft Office PowerPoint</Application>
  <PresentationFormat>Экран (4:3)</PresentationFormat>
  <Paragraphs>21</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Солнцестояние</vt:lpstr>
      <vt:lpstr>Слайд 1</vt:lpstr>
      <vt:lpstr>Early life.</vt:lpstr>
      <vt:lpstr>Early life</vt:lpstr>
      <vt:lpstr>Writing «Gone with the Wind»</vt:lpstr>
      <vt:lpstr>Scarlett O’Hara</vt:lpstr>
      <vt:lpstr>Gone With the Wind</vt:lpstr>
      <vt:lpstr>Her favorite character was Scarlett O’Hara </vt:lpstr>
      <vt:lpstr>Publication</vt:lpstr>
      <vt:lpstr>Publication</vt:lpstr>
      <vt:lpstr>Death</vt:lpstr>
      <vt:lpstr>Death</vt:lpstr>
      <vt:lpstr>Scarlett O’Hara</vt:lpstr>
      <vt:lpstr>Слайд 13</vt:lpstr>
    </vt:vector>
  </TitlesOfParts>
  <Company>ХХХ</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ХХ</dc:creator>
  <cp:lastModifiedBy>ХХ</cp:lastModifiedBy>
  <cp:revision>13</cp:revision>
  <dcterms:created xsi:type="dcterms:W3CDTF">2010-02-05T15:25:23Z</dcterms:created>
  <dcterms:modified xsi:type="dcterms:W3CDTF">2010-02-05T20:03:15Z</dcterms:modified>
</cp:coreProperties>
</file>